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61" r:id="rId4"/>
    <p:sldId id="262" r:id="rId5"/>
    <p:sldId id="260" r:id="rId6"/>
    <p:sldId id="266" r:id="rId7"/>
    <p:sldId id="258" r:id="rId8"/>
    <p:sldId id="259" r:id="rId9"/>
    <p:sldId id="264" r:id="rId10"/>
    <p:sldId id="265" r:id="rId11"/>
    <p:sldId id="263"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9" d="100"/>
          <a:sy n="69" d="100"/>
        </p:scale>
        <p:origin x="78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a:xfrm>
            <a:off x="5332412" y="5883275"/>
            <a:ext cx="4324044" cy="365125"/>
          </a:xfrm>
        </p:spPr>
        <p:txBody>
          <a:bodyPr/>
          <a:lstStyle/>
          <a:p>
            <a:endParaRPr lang="en-US"/>
          </a:p>
        </p:txBody>
      </p:sp>
      <p:sp>
        <p:nvSpPr>
          <p:cNvPr id="6" name="Slide Number Placeholder 5"/>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2965140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951856" y="5867131"/>
            <a:ext cx="551167" cy="365125"/>
          </a:xfrm>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12313160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29355398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965D1FE-6910-4352-B28F-C97D775B2819}"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223686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965D1FE-6910-4352-B28F-C97D775B2819}" type="datetimeFigureOut">
              <a:rPr lang="en-US" smtClean="0"/>
              <a:t>10/17/2026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20773439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965D1FE-6910-4352-B28F-C97D775B2819}" type="datetimeFigureOut">
              <a:rPr lang="en-US" smtClean="0"/>
              <a:t>10/17/2026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30014021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965D1FE-6910-4352-B28F-C97D775B2819}" type="datetimeFigureOut">
              <a:rPr lang="en-US" smtClean="0"/>
              <a:t>10/17/2026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24077290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965D1FE-6910-4352-B28F-C97D775B2819}"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966652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965D1FE-6910-4352-B28F-C97D775B2819}"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23732751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965D1FE-6910-4352-B28F-C97D775B2819}" type="datetimeFigureOut">
              <a:rPr lang="en-US" smtClean="0"/>
              <a:t>10/17/2026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20162762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13075019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7876113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32813498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1670098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17520286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5404362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965D1FE-6910-4352-B28F-C97D775B2819}" type="datetimeFigureOut">
              <a:rPr lang="en-US" smtClean="0"/>
              <a:t>10/17/2026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ECEB39-3101-46E0-9447-B72A32DDFBDF}" type="slidenum">
              <a:rPr lang="en-US" smtClean="0"/>
              <a:t>‹#›</a:t>
            </a:fld>
            <a:endParaRPr lang="en-US"/>
          </a:p>
        </p:txBody>
      </p:sp>
    </p:spTree>
    <p:extLst>
      <p:ext uri="{BB962C8B-B14F-4D97-AF65-F5344CB8AC3E}">
        <p14:creationId xmlns:p14="http://schemas.microsoft.com/office/powerpoint/2010/main" val="1112059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965D1FE-6910-4352-B28F-C97D775B2819}" type="datetimeFigureOut">
              <a:rPr lang="en-US" smtClean="0"/>
              <a:t>10/17/2026</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8ECEB39-3101-46E0-9447-B72A32DDFBDF}" type="slidenum">
              <a:rPr lang="en-US" smtClean="0"/>
              <a:t>‹#›</a:t>
            </a:fld>
            <a:endParaRPr lang="en-US"/>
          </a:p>
        </p:txBody>
      </p:sp>
    </p:spTree>
    <p:extLst>
      <p:ext uri="{BB962C8B-B14F-4D97-AF65-F5344CB8AC3E}">
        <p14:creationId xmlns:p14="http://schemas.microsoft.com/office/powerpoint/2010/main" val="7594983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microsoft.com/office/2007/relationships/media" Target="../media/media1.m4a"/><Relationship Id="rId1" Type="http://schemas.openxmlformats.org/officeDocument/2006/relationships/audio" Target="NULL" TargetMode="Externa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3.png"/><Relationship Id="rId4" Type="http://schemas.openxmlformats.org/officeDocument/2006/relationships/hyperlink" Target="https://docs.google.com/document/d/1xbcQyj9lxjwstlQxBf_RVprfquVUxMXi/edit?usp=sharing&amp;ouid=106557347641102714676&amp;rtpof=true&amp;sd=true" TargetMode="Externa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3.png"/><Relationship Id="rId4" Type="http://schemas.openxmlformats.org/officeDocument/2006/relationships/image" Target="../media/image4.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3.pn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3.png"/><Relationship Id="rId4" Type="http://schemas.openxmlformats.org/officeDocument/2006/relationships/hyperlink" Target="https://www.ncsedba.org/solo-ensemble" TargetMode="Externa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3854" y="1380068"/>
            <a:ext cx="10209800" cy="2616199"/>
          </a:xfrm>
        </p:spPr>
        <p:txBody>
          <a:bodyPr>
            <a:normAutofit fontScale="90000"/>
          </a:bodyPr>
          <a:lstStyle/>
          <a:p>
            <a:r>
              <a:rPr lang="en-US" dirty="0"/>
              <a:t>Southeastern District</a:t>
            </a:r>
            <a:br>
              <a:rPr lang="en-US" dirty="0"/>
            </a:br>
            <a:r>
              <a:rPr lang="en-US" dirty="0"/>
              <a:t>Solo and Ensemble MPA Festival</a:t>
            </a:r>
          </a:p>
        </p:txBody>
      </p:sp>
      <p:sp>
        <p:nvSpPr>
          <p:cNvPr id="3" name="Subtitle 2"/>
          <p:cNvSpPr>
            <a:spLocks noGrp="1"/>
          </p:cNvSpPr>
          <p:nvPr>
            <p:ph type="subTitle" idx="1"/>
          </p:nvPr>
        </p:nvSpPr>
        <p:spPr>
          <a:xfrm>
            <a:off x="4646007" y="3996267"/>
            <a:ext cx="6987645" cy="1388534"/>
          </a:xfrm>
        </p:spPr>
        <p:txBody>
          <a:bodyPr>
            <a:noAutofit/>
          </a:bodyPr>
          <a:lstStyle/>
          <a:p>
            <a:endParaRPr lang="en-US" sz="2400" b="1" dirty="0"/>
          </a:p>
          <a:p>
            <a:r>
              <a:rPr lang="en-US" sz="2400" b="1" dirty="0"/>
              <a:t>Midway High School</a:t>
            </a:r>
          </a:p>
          <a:p>
            <a:r>
              <a:rPr lang="en-US" sz="2400" dirty="0"/>
              <a:t>Joshua </a:t>
            </a:r>
            <a:r>
              <a:rPr lang="en-US" sz="2400" dirty="0" err="1"/>
              <a:t>Tew</a:t>
            </a:r>
            <a:r>
              <a:rPr lang="en-US" sz="2400" dirty="0"/>
              <a:t>, Chair</a:t>
            </a:r>
          </a:p>
          <a:p>
            <a:r>
              <a:rPr lang="en-US" sz="2400" dirty="0"/>
              <a:t>Joshua </a:t>
            </a:r>
            <a:r>
              <a:rPr lang="en-US" sz="2400" dirty="0" err="1"/>
              <a:t>Tew</a:t>
            </a:r>
            <a:r>
              <a:rPr lang="en-US" sz="2400" dirty="0"/>
              <a:t> and Jesse Shelton, Hosts</a:t>
            </a: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9677" y="1042715"/>
            <a:ext cx="1323975" cy="1323975"/>
          </a:xfrm>
          <a:prstGeom prst="rect">
            <a:avLst/>
          </a:prstGeom>
        </p:spPr>
      </p:pic>
      <p:pic>
        <p:nvPicPr>
          <p:cNvPr id="14" name="Audio 13">
            <a:hlinkClick r:id="" action="ppaction://media"/>
          </p:cNvPr>
          <p:cNvPicPr>
            <a:picLocks noChangeAspect="1"/>
          </p:cNvPicPr>
          <p:nvPr>
            <a:audioFile r:link="rId1"/>
            <p:extLst>
              <p:ext uri="{DAA4B4D4-6D71-4841-9C94-3DE7FCFB9230}">
                <p14:media xmlns:p14="http://schemas.microsoft.com/office/powerpoint/2010/main" r:embed="rId2">
                  <p14:trim end="13048.5691"/>
                </p14:media>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679267504"/>
      </p:ext>
    </p:extLst>
  </p:cSld>
  <p:clrMapOvr>
    <a:masterClrMapping/>
  </p:clrMapOvr>
  <mc:AlternateContent xmlns:mc="http://schemas.openxmlformats.org/markup-compatibility/2006" xmlns:p14="http://schemas.microsoft.com/office/powerpoint/2010/main">
    <mc:Choice Requires="p14">
      <p:transition spd="slow" p14:dur="2000" advTm="45259"/>
    </mc:Choice>
    <mc:Fallback xmlns="">
      <p:transition spd="slow" advTm="452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Solo and Ensemble MPA Festival?</a:t>
            </a:r>
          </a:p>
        </p:txBody>
      </p:sp>
      <p:sp>
        <p:nvSpPr>
          <p:cNvPr id="3" name="Content Placeholder 2"/>
          <p:cNvSpPr>
            <a:spLocks noGrp="1"/>
          </p:cNvSpPr>
          <p:nvPr>
            <p:ph idx="1"/>
          </p:nvPr>
        </p:nvSpPr>
        <p:spPr/>
        <p:txBody>
          <a:bodyPr>
            <a:noAutofit/>
          </a:bodyPr>
          <a:lstStyle/>
          <a:p>
            <a:r>
              <a:rPr lang="en-US" sz="2800" dirty="0"/>
              <a:t>Solo and Ensemble Festival is a great way to challenge your instrumentalists and encourage your developing musicians. Performing as a soloist helps students improve on their instrument while fostering confidence and poise. Chamber music (duets, trios, quartets, quintets, etc.) allows students to support a part on their own which develops individual rhythm, intonation, phrasing, listening, and more.</a:t>
            </a:r>
          </a:p>
          <a:p>
            <a:endParaRPr lang="en-US" sz="2800" dirty="0"/>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174812124"/>
      </p:ext>
    </p:extLst>
  </p:cSld>
  <p:clrMapOvr>
    <a:masterClrMapping/>
  </p:clrMapOvr>
  <mc:AlternateContent xmlns:mc="http://schemas.openxmlformats.org/markup-compatibility/2006" xmlns:p14="http://schemas.microsoft.com/office/powerpoint/2010/main">
    <mc:Choice Requires="p14">
      <p:transition spd="slow" p14:dur="2000" advTm="44455"/>
    </mc:Choice>
    <mc:Fallback xmlns="">
      <p:transition spd="slow" advTm="444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 students play at the festival?</a:t>
            </a:r>
          </a:p>
        </p:txBody>
      </p:sp>
      <p:sp>
        <p:nvSpPr>
          <p:cNvPr id="3" name="Content Placeholder 2"/>
          <p:cNvSpPr>
            <a:spLocks noGrp="1"/>
          </p:cNvSpPr>
          <p:nvPr>
            <p:ph idx="1"/>
          </p:nvPr>
        </p:nvSpPr>
        <p:spPr/>
        <p:txBody>
          <a:bodyPr>
            <a:noAutofit/>
          </a:bodyPr>
          <a:lstStyle/>
          <a:p>
            <a:r>
              <a:rPr lang="en-US" sz="2800" dirty="0"/>
              <a:t>There is no required list of solo and ensemble repertoire in North Carolina. Solos can be accompanied or unaccompanied with live instruments, or CD, etc. The </a:t>
            </a:r>
            <a:r>
              <a:rPr lang="en-US" sz="2800" dirty="0" err="1"/>
              <a:t>Rubank</a:t>
            </a:r>
            <a:r>
              <a:rPr lang="en-US" sz="2800" dirty="0"/>
              <a:t> Publications are useful for this type of festival (Concert and Contest Collection for all instruments, duet and trio collections, etc.). J.W. Pepper and many other websites have entire catalogs dedicated to Solo and Ensemble literature.</a:t>
            </a:r>
          </a:p>
          <a:p>
            <a:r>
              <a:rPr lang="en-US" sz="2800" dirty="0">
                <a:hlinkClick r:id="rId4"/>
              </a:rPr>
              <a:t>Click here</a:t>
            </a:r>
            <a:r>
              <a:rPr lang="en-US" sz="2800" dirty="0"/>
              <a:t> to view some great sheet music resources.</a:t>
            </a:r>
          </a:p>
        </p:txBody>
      </p:sp>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509539508"/>
      </p:ext>
    </p:extLst>
  </p:cSld>
  <p:clrMapOvr>
    <a:masterClrMapping/>
  </p:clrMapOvr>
  <mc:AlternateContent xmlns:mc="http://schemas.openxmlformats.org/markup-compatibility/2006" xmlns:p14="http://schemas.microsoft.com/office/powerpoint/2010/main">
    <mc:Choice Requires="p14">
      <p:transition spd="slow" p14:dur="2000" advTm="58853"/>
    </mc:Choice>
    <mc:Fallback xmlns="">
      <p:transition spd="slow" advTm="588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can play at the festival?</a:t>
            </a:r>
          </a:p>
        </p:txBody>
      </p:sp>
      <p:sp>
        <p:nvSpPr>
          <p:cNvPr id="3" name="Content Placeholder 2"/>
          <p:cNvSpPr>
            <a:spLocks noGrp="1"/>
          </p:cNvSpPr>
          <p:nvPr>
            <p:ph idx="1"/>
          </p:nvPr>
        </p:nvSpPr>
        <p:spPr>
          <a:xfrm>
            <a:off x="1484310" y="2908661"/>
            <a:ext cx="10018713" cy="3352801"/>
          </a:xfrm>
        </p:spPr>
        <p:txBody>
          <a:bodyPr>
            <a:noAutofit/>
          </a:bodyPr>
          <a:lstStyle/>
          <a:p>
            <a:r>
              <a:rPr lang="en-US" sz="2800" dirty="0"/>
              <a:t>Students of any age or instrument! We’ve even had string players come and participate in our Solo and Ensemble in the past. Beginners are invited just as much as advanced players!</a:t>
            </a:r>
          </a:p>
          <a:p>
            <a:r>
              <a:rPr lang="en-US" sz="2800" dirty="0"/>
              <a:t>Younger musicians are certainly welcome to play out of their school method books for the event. Please encourage your students to get involved in this individual and small group activity that can make a wonderful difference in their playing and self-confidence. We want this to be a positive experience for every participant.</a:t>
            </a:r>
          </a:p>
          <a:p>
            <a:endParaRPr lang="en-US" sz="2800"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005631948"/>
      </p:ext>
    </p:extLst>
  </p:cSld>
  <p:clrMapOvr>
    <a:masterClrMapping/>
  </p:clrMapOvr>
  <mc:AlternateContent xmlns:mc="http://schemas.openxmlformats.org/markup-compatibility/2006" xmlns:p14="http://schemas.microsoft.com/office/powerpoint/2010/main">
    <mc:Choice Requires="p14">
      <p:transition spd="slow" p14:dur="2000" advTm="69468"/>
    </mc:Choice>
    <mc:Fallback xmlns="">
      <p:transition spd="slow" advTm="694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Cost</a:t>
            </a:r>
          </a:p>
        </p:txBody>
      </p:sp>
      <p:sp>
        <p:nvSpPr>
          <p:cNvPr id="3" name="Content Placeholder 2"/>
          <p:cNvSpPr>
            <a:spLocks noGrp="1"/>
          </p:cNvSpPr>
          <p:nvPr>
            <p:ph idx="1"/>
          </p:nvPr>
        </p:nvSpPr>
        <p:spPr/>
        <p:txBody>
          <a:bodyPr>
            <a:noAutofit/>
          </a:bodyPr>
          <a:lstStyle/>
          <a:p>
            <a:r>
              <a:rPr lang="fr-FR" sz="3200" dirty="0"/>
              <a:t>Solo and Ensemble </a:t>
            </a:r>
            <a:r>
              <a:rPr lang="fr-FR" sz="3200" dirty="0" err="1"/>
              <a:t>is</a:t>
            </a:r>
            <a:r>
              <a:rPr lang="fr-FR" sz="3200" dirty="0"/>
              <a:t> an </a:t>
            </a:r>
            <a:r>
              <a:rPr lang="fr-FR" sz="3200" dirty="0" err="1"/>
              <a:t>inexpensive</a:t>
            </a:r>
            <a:r>
              <a:rPr lang="fr-FR" sz="3200" dirty="0"/>
              <a:t> festival!</a:t>
            </a:r>
            <a:endParaRPr lang="fr-FR" sz="3200" dirty="0">
              <a:solidFill>
                <a:srgbClr val="FF0000"/>
              </a:solidFill>
            </a:endParaRPr>
          </a:p>
          <a:p>
            <a:pPr lvl="1"/>
            <a:r>
              <a:rPr lang="fr-FR" sz="2800" dirty="0"/>
              <a:t>Solos- $10</a:t>
            </a:r>
          </a:p>
          <a:p>
            <a:pPr lvl="1"/>
            <a:r>
              <a:rPr lang="fr-FR" sz="2800" dirty="0" err="1"/>
              <a:t>Duets</a:t>
            </a:r>
            <a:r>
              <a:rPr lang="fr-FR" sz="2800" dirty="0"/>
              <a:t>- $10</a:t>
            </a:r>
          </a:p>
          <a:p>
            <a:pPr lvl="1"/>
            <a:r>
              <a:rPr lang="fr-FR" sz="2800" dirty="0"/>
              <a:t>Ensemble (Trio or </a:t>
            </a:r>
            <a:r>
              <a:rPr lang="fr-FR" sz="2800" dirty="0" err="1"/>
              <a:t>larger</a:t>
            </a:r>
            <a:r>
              <a:rPr lang="fr-FR" sz="2800" dirty="0"/>
              <a:t>)- $10</a:t>
            </a:r>
          </a:p>
          <a:p>
            <a:pPr lvl="1"/>
            <a:endParaRPr lang="fr-FR" sz="1400" dirty="0"/>
          </a:p>
          <a:p>
            <a:pPr lvl="1"/>
            <a:r>
              <a:rPr lang="en-US" sz="2800" dirty="0"/>
              <a:t>There is no limit to the number of events that a student can participate in during the festival. Students can play solos, and also play in other groups. Just be sure to pay the appropriate fees.</a:t>
            </a:r>
          </a:p>
        </p:txBody>
      </p:sp>
      <p:pic>
        <p:nvPicPr>
          <p:cNvPr id="9" name="Recorded Sound">
            <a:hlinkClick r:id="" action="ppaction://media"/>
            <a:extLst>
              <a:ext uri="{FF2B5EF4-FFF2-40B4-BE49-F238E27FC236}">
                <a16:creationId xmlns:a16="http://schemas.microsoft.com/office/drawing/2014/main" id="{EA4969D9-BCDB-F0DB-972A-937BFA600B5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503023" y="6172200"/>
            <a:ext cx="609600" cy="609600"/>
          </a:xfrm>
          <a:prstGeom prst="rect">
            <a:avLst/>
          </a:prstGeom>
        </p:spPr>
      </p:pic>
    </p:spTree>
    <p:extLst>
      <p:ext uri="{BB962C8B-B14F-4D97-AF65-F5344CB8AC3E}">
        <p14:creationId xmlns:p14="http://schemas.microsoft.com/office/powerpoint/2010/main" val="3621249312"/>
      </p:ext>
    </p:extLst>
  </p:cSld>
  <p:clrMapOvr>
    <a:masterClrMapping/>
  </p:clrMapOvr>
  <mc:AlternateContent xmlns:mc="http://schemas.openxmlformats.org/markup-compatibility/2006" xmlns:p14="http://schemas.microsoft.com/office/powerpoint/2010/main">
    <mc:Choice Requires="p14">
      <p:transition spd="slow" p14:dur="2000" advTm="46317"/>
    </mc:Choice>
    <mc:Fallback xmlns="">
      <p:transition spd="slow" advTm="4631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09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Adjudication</a:t>
            </a:r>
          </a:p>
        </p:txBody>
      </p:sp>
      <p:sp>
        <p:nvSpPr>
          <p:cNvPr id="3" name="Content Placeholder 2"/>
          <p:cNvSpPr>
            <a:spLocks noGrp="1"/>
          </p:cNvSpPr>
          <p:nvPr>
            <p:ph idx="1"/>
          </p:nvPr>
        </p:nvSpPr>
        <p:spPr/>
        <p:txBody>
          <a:bodyPr>
            <a:noAutofit/>
          </a:bodyPr>
          <a:lstStyle/>
          <a:p>
            <a:r>
              <a:rPr lang="en-US" sz="2800" dirty="0"/>
              <a:t>SEDBA directors are not expected to judge the event.</a:t>
            </a:r>
          </a:p>
          <a:p>
            <a:r>
              <a:rPr lang="en-US" sz="2800" dirty="0"/>
              <a:t>Judges outside of SEDBA are hired to judge the event.</a:t>
            </a:r>
          </a:p>
          <a:p>
            <a:r>
              <a:rPr lang="en-US" sz="2800" dirty="0"/>
              <a:t>Each solo or ensemble will be adjudicated by one judge. Each solo or ensemble will be judged using the state adjudication sheet.</a:t>
            </a:r>
          </a:p>
          <a:p>
            <a:r>
              <a:rPr lang="en-US" sz="2800" dirty="0"/>
              <a:t>Ratings will be nearly instant. Ratings will be posted in the atrium following each solo or ensemble’s performance.</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996622836"/>
      </p:ext>
    </p:extLst>
  </p:cSld>
  <p:clrMapOvr>
    <a:masterClrMapping/>
  </p:clrMapOvr>
  <mc:AlternateContent xmlns:mc="http://schemas.openxmlformats.org/markup-compatibility/2006" xmlns:p14="http://schemas.microsoft.com/office/powerpoint/2010/main">
    <mc:Choice Requires="p14">
      <p:transition spd="slow" p14:dur="2000" advTm="45209"/>
    </mc:Choice>
    <mc:Fallback xmlns="">
      <p:transition spd="slow" advTm="45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72290"/>
            <a:ext cx="10018713" cy="1752599"/>
          </a:xfrm>
        </p:spPr>
        <p:txBody>
          <a:bodyPr/>
          <a:lstStyle/>
          <a:p>
            <a:r>
              <a:rPr lang="en-US" dirty="0"/>
              <a:t>Adjudication</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3646" y="828771"/>
            <a:ext cx="7960042" cy="5912890"/>
          </a:xfrm>
          <a:prstGeom prst="rect">
            <a:avLst/>
          </a:prstGeom>
        </p:spPr>
      </p:pic>
      <p:pic>
        <p:nvPicPr>
          <p:cNvPr id="10" name="Audio 9">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55712403"/>
      </p:ext>
    </p:extLst>
  </p:cSld>
  <p:clrMapOvr>
    <a:masterClrMapping/>
  </p:clrMapOvr>
  <mc:AlternateContent xmlns:mc="http://schemas.openxmlformats.org/markup-compatibility/2006" xmlns:p14="http://schemas.microsoft.com/office/powerpoint/2010/main">
    <mc:Choice Requires="p14">
      <p:transition spd="slow" p14:dur="2000" advTm="39928"/>
    </mc:Choice>
    <mc:Fallback xmlns="">
      <p:transition spd="slow" advTm="399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11" y="-372290"/>
            <a:ext cx="10018713" cy="1752599"/>
          </a:xfrm>
        </p:spPr>
        <p:txBody>
          <a:bodyPr/>
          <a:lstStyle/>
          <a:p>
            <a:r>
              <a:rPr lang="en-US" dirty="0"/>
              <a:t>Adjudication</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13646" y="848646"/>
            <a:ext cx="7960042" cy="5873139"/>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05511291"/>
      </p:ext>
    </p:extLst>
  </p:cSld>
  <p:clrMapOvr>
    <a:masterClrMapping/>
  </p:clrMapOvr>
  <mc:AlternateContent xmlns:mc="http://schemas.openxmlformats.org/markup-compatibility/2006" xmlns:p14="http://schemas.microsoft.com/office/powerpoint/2010/main">
    <mc:Choice Requires="p14">
      <p:transition spd="slow" p14:dur="2000" advTm="20480"/>
    </mc:Choice>
    <mc:Fallback xmlns="">
      <p:transition spd="slow" advTm="204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Director Procedures (Prior to day of)</a:t>
            </a:r>
          </a:p>
        </p:txBody>
      </p:sp>
      <p:sp>
        <p:nvSpPr>
          <p:cNvPr id="3" name="Content Placeholder 2"/>
          <p:cNvSpPr>
            <a:spLocks noGrp="1"/>
          </p:cNvSpPr>
          <p:nvPr>
            <p:ph idx="1"/>
          </p:nvPr>
        </p:nvSpPr>
        <p:spPr>
          <a:xfrm>
            <a:off x="1484310" y="2653936"/>
            <a:ext cx="10018713" cy="3124201"/>
          </a:xfrm>
        </p:spPr>
        <p:txBody>
          <a:bodyPr>
            <a:noAutofit/>
          </a:bodyPr>
          <a:lstStyle/>
          <a:p>
            <a:r>
              <a:rPr lang="en-US" sz="2800" dirty="0"/>
              <a:t>All registration will be available online on the SEDBA website. </a:t>
            </a:r>
            <a:r>
              <a:rPr lang="en-US" sz="2800" dirty="0">
                <a:hlinkClick r:id="rId4"/>
              </a:rPr>
              <a:t>https://www.ncsedba.org/solo-ensemble</a:t>
            </a:r>
            <a:r>
              <a:rPr lang="en-US" sz="2800" dirty="0"/>
              <a:t> </a:t>
            </a:r>
          </a:p>
          <a:p>
            <a:r>
              <a:rPr lang="en-US" sz="2800" dirty="0"/>
              <a:t>Directors must mail the required fees by 1 month prior to the event. This means that it must be postmarked 1 month prior.</a:t>
            </a:r>
          </a:p>
          <a:p>
            <a:r>
              <a:rPr lang="en-US" sz="2800" dirty="0"/>
              <a:t>Directors must make a photocopy of student music for the judge to view while students are performing.</a:t>
            </a:r>
          </a:p>
          <a:p>
            <a:r>
              <a:rPr lang="en-US" sz="2800" dirty="0"/>
              <a:t>Prior to the festival day, participating directors will receive an e-mail that contains the schedule for the day. Every effort will be made to meet director’s scheduling needs.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109252"/>
            <a:ext cx="609600" cy="609600"/>
          </a:xfrm>
          <a:prstGeom prst="rect">
            <a:avLst/>
          </a:prstGeom>
        </p:spPr>
      </p:pic>
    </p:spTree>
    <p:extLst>
      <p:ext uri="{BB962C8B-B14F-4D97-AF65-F5344CB8AC3E}">
        <p14:creationId xmlns:p14="http://schemas.microsoft.com/office/powerpoint/2010/main" val="143452350"/>
      </p:ext>
    </p:extLst>
  </p:cSld>
  <p:clrMapOvr>
    <a:masterClrMapping/>
  </p:clrMapOvr>
  <mc:AlternateContent xmlns:mc="http://schemas.openxmlformats.org/markup-compatibility/2006" xmlns:p14="http://schemas.microsoft.com/office/powerpoint/2010/main">
    <mc:Choice Requires="p14">
      <p:transition spd="slow" p14:dur="2000" advTm="52791"/>
    </mc:Choice>
    <mc:Fallback xmlns="">
      <p:transition spd="slow" advTm="527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Procedures (Day of)</a:t>
            </a:r>
          </a:p>
        </p:txBody>
      </p:sp>
      <p:sp>
        <p:nvSpPr>
          <p:cNvPr id="3" name="Content Placeholder 2"/>
          <p:cNvSpPr>
            <a:spLocks noGrp="1"/>
          </p:cNvSpPr>
          <p:nvPr>
            <p:ph idx="1"/>
          </p:nvPr>
        </p:nvSpPr>
        <p:spPr/>
        <p:txBody>
          <a:bodyPr>
            <a:noAutofit/>
          </a:bodyPr>
          <a:lstStyle/>
          <a:p>
            <a:r>
              <a:rPr lang="en-US" sz="2800" dirty="0"/>
              <a:t>Arrive on campus and report to the gymnasium to warm-up.</a:t>
            </a:r>
          </a:p>
          <a:p>
            <a:r>
              <a:rPr lang="en-US" sz="2800" dirty="0"/>
              <a:t>Students will be called to report to their performance room. Student must take their copy of music AND the judge’s photocopy to view during performance.</a:t>
            </a:r>
          </a:p>
          <a:p>
            <a:r>
              <a:rPr lang="en-US" sz="2800" dirty="0"/>
              <a:t>Students will then perform, exit the room, and then report back to the gymnasium.</a:t>
            </a:r>
          </a:p>
          <a:p>
            <a:r>
              <a:rPr lang="en-US" sz="2800" dirty="0"/>
              <a:t>There will be snacks available for purchase in the cafeteria.</a:t>
            </a:r>
          </a:p>
          <a:p>
            <a:r>
              <a:rPr lang="en-US" sz="2800" dirty="0"/>
              <a:t>Every participating student will received a certificate.</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822755576"/>
      </p:ext>
    </p:extLst>
  </p:cSld>
  <p:clrMapOvr>
    <a:masterClrMapping/>
  </p:clrMapOvr>
  <mc:AlternateContent xmlns:mc="http://schemas.openxmlformats.org/markup-compatibility/2006" xmlns:p14="http://schemas.microsoft.com/office/powerpoint/2010/main">
    <mc:Choice Requires="p14">
      <p:transition spd="slow" p14:dur="2000" advTm="58673"/>
    </mc:Choice>
    <mc:Fallback xmlns="">
      <p:transition spd="slow" advTm="586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84309" y="1066800"/>
            <a:ext cx="10018713" cy="1752599"/>
          </a:xfrm>
        </p:spPr>
        <p:txBody>
          <a:bodyPr/>
          <a:lstStyle/>
          <a:p>
            <a:r>
              <a:rPr lang="en-US" b="1" dirty="0"/>
              <a:t>Join us for the SEDBA Solo &amp; Ensemble MPA festival!</a:t>
            </a:r>
          </a:p>
        </p:txBody>
      </p:sp>
      <p:sp>
        <p:nvSpPr>
          <p:cNvPr id="3" name="Content Placeholder 2"/>
          <p:cNvSpPr>
            <a:spLocks noGrp="1"/>
          </p:cNvSpPr>
          <p:nvPr>
            <p:ph idx="1"/>
          </p:nvPr>
        </p:nvSpPr>
        <p:spPr/>
        <p:txBody>
          <a:bodyPr>
            <a:normAutofit/>
          </a:bodyPr>
          <a:lstStyle/>
          <a:p>
            <a:pPr marL="0" indent="0" algn="ctr">
              <a:buNone/>
            </a:pPr>
            <a:r>
              <a:rPr lang="en-US" sz="2800" b="1" dirty="0"/>
              <a:t> </a:t>
            </a:r>
          </a:p>
          <a:p>
            <a:pPr marL="0" indent="0" algn="ctr">
              <a:buNone/>
            </a:pPr>
            <a:r>
              <a:rPr lang="en-US" sz="2800" b="1" dirty="0"/>
              <a:t>Midway High School</a:t>
            </a:r>
          </a:p>
          <a:p>
            <a:pPr marL="0" indent="0" algn="ctr">
              <a:buNone/>
            </a:pPr>
            <a:r>
              <a:rPr lang="en-US" sz="2800" dirty="0"/>
              <a:t>Joshua </a:t>
            </a:r>
            <a:r>
              <a:rPr lang="en-US" sz="2800" dirty="0" err="1"/>
              <a:t>Tew</a:t>
            </a:r>
            <a:r>
              <a:rPr lang="en-US" sz="2800" dirty="0"/>
              <a:t>, Chair (jtew@sampson.k12.nc.us)</a:t>
            </a:r>
          </a:p>
          <a:p>
            <a:pPr marL="0" indent="0" algn="ctr">
              <a:buNone/>
            </a:pPr>
            <a:r>
              <a:rPr lang="en-US" sz="2800" dirty="0"/>
              <a:t>Joshua </a:t>
            </a:r>
            <a:r>
              <a:rPr lang="en-US" sz="2800" dirty="0" err="1"/>
              <a:t>Tew</a:t>
            </a:r>
            <a:r>
              <a:rPr lang="en-US" sz="2800" dirty="0"/>
              <a:t> and Jesse Shelton, Hosts</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09742758"/>
      </p:ext>
    </p:extLst>
  </p:cSld>
  <p:clrMapOvr>
    <a:masterClrMapping/>
  </p:clrMapOvr>
  <mc:AlternateContent xmlns:mc="http://schemas.openxmlformats.org/markup-compatibility/2006" xmlns:p14="http://schemas.microsoft.com/office/powerpoint/2010/main">
    <mc:Choice Requires="p14">
      <p:transition spd="slow" p14:dur="2000" advTm="23803"/>
    </mc:Choice>
    <mc:Fallback xmlns="">
      <p:transition spd="slow" advTm="238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TM03457496[[fn=Parallax]]</Template>
  <TotalTime>4379</TotalTime>
  <Words>638</Words>
  <Application>Microsoft Office PowerPoint</Application>
  <PresentationFormat>Widescreen</PresentationFormat>
  <Paragraphs>43</Paragraphs>
  <Slides>11</Slides>
  <Notes>0</Notes>
  <HiddenSlides>0</HiddenSlides>
  <MMClips>11</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Corbel</vt:lpstr>
      <vt:lpstr>Parallax</vt:lpstr>
      <vt:lpstr>Southeastern District Solo and Ensemble MPA Festival</vt:lpstr>
      <vt:lpstr>What is Solo and Ensemble MPA Festival?</vt:lpstr>
      <vt:lpstr>What do students play at the festival?</vt:lpstr>
      <vt:lpstr>Who can play at the festival?</vt:lpstr>
      <vt:lpstr>Cost</vt:lpstr>
      <vt:lpstr>Adjudication</vt:lpstr>
      <vt:lpstr>Adjudication</vt:lpstr>
      <vt:lpstr>Adjudication</vt:lpstr>
      <vt:lpstr>Director Procedures (Prior to day of)</vt:lpstr>
      <vt:lpstr>Student Procedures (Day of)</vt:lpstr>
      <vt:lpstr>Join us for the SEDBA Solo &amp; Ensemble MPA festival!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Southeastern District Solo and Ensemble MPA Festial</dc:title>
  <dc:creator>Windows User</dc:creator>
  <cp:lastModifiedBy>Joshua Tew</cp:lastModifiedBy>
  <cp:revision>31</cp:revision>
  <dcterms:created xsi:type="dcterms:W3CDTF">2022-01-28T00:43:03Z</dcterms:created>
  <dcterms:modified xsi:type="dcterms:W3CDTF">2026-10-17T21:20:17Z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